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4"/>
  </p:sldMasterIdLst>
  <p:notesMasterIdLst>
    <p:notesMasterId r:id="rId39"/>
  </p:notesMasterIdLst>
  <p:handoutMasterIdLst>
    <p:handoutMasterId r:id="rId40"/>
  </p:handoutMasterIdLst>
  <p:sldIdLst>
    <p:sldId id="257" r:id="rId5"/>
    <p:sldId id="311" r:id="rId6"/>
    <p:sldId id="318" r:id="rId7"/>
    <p:sldId id="319" r:id="rId8"/>
    <p:sldId id="320" r:id="rId9"/>
    <p:sldId id="323" r:id="rId10"/>
    <p:sldId id="322" r:id="rId11"/>
    <p:sldId id="321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16" r:id="rId22"/>
    <p:sldId id="312" r:id="rId23"/>
    <p:sldId id="334" r:id="rId24"/>
    <p:sldId id="333" r:id="rId25"/>
    <p:sldId id="313" r:id="rId26"/>
    <p:sldId id="335" r:id="rId27"/>
    <p:sldId id="314" r:id="rId28"/>
    <p:sldId id="315" r:id="rId29"/>
    <p:sldId id="317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7949" autoAdjust="0"/>
  </p:normalViewPr>
  <p:slideViewPr>
    <p:cSldViewPr snapToGrid="0" showGuides="1">
      <p:cViewPr varScale="1">
        <p:scale>
          <a:sx n="112" d="100"/>
          <a:sy n="112" d="100"/>
        </p:scale>
        <p:origin x="10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6/7/2023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11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0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6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23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7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94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34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91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21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5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42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96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62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16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41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69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93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6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06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05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7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44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3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62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36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23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8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2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7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1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3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A8BF-2F6D-1C4F-C4F8-5F40898AF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77309-877A-B490-3E52-75EEE585E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94CB3-E5D9-5514-C3AE-986CF176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11F-A76E-4E13-AB10-76AC00048FA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FBDE-0F96-0E47-BD3D-180BC4B7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A0F1-341F-C2FC-F4F4-389655BF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9D67-9243-4837-BEE8-3192860FF1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01020-651D-8245-C64A-5869791334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F1ED75-163B-83C6-DF45-58D2EA43330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2E14F4-91C2-AE01-510F-F0A81740CA9E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639474D-14FE-168C-151D-5BC1B24C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AFB6A37-CAAA-1A80-7704-EAA442B59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F5186-0A33-D613-4F30-8877512F4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ED3ED-6373-1199-3FB9-7FD05C1A2436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125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D8A4-E356-9FDF-6164-E974E15B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F419B-60AD-1B0C-E11B-7700CA6D5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99AF0-6AF1-52E3-5B88-E4809CAA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6/7/2023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1FC53-427E-D321-870C-F00A3CC1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6B54-A67E-F346-675E-D8B91663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21524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7AA36-1507-0573-4EEF-9B0E85B26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AFEAF-F8AF-22B4-D24E-CA4A6CEF5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AE93-0A35-F6BB-746D-7E18BA61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6/7/2023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C1AD-F662-4610-8047-4E51AC03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713F2-3A6B-4239-E26D-7F228D2C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97645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84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789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9D94-310A-E3C5-701E-7BF11580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FE8FE-6C11-893E-C2F1-7288E3F9B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893A3-F791-C012-27A4-2C94D8C2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11F-A76E-4E13-AB10-76AC00048FA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5A625-DBA0-AF1B-747E-2108AC4A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85E5-602B-C1A7-B8E6-187B5E16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80370F-4CB4-0719-BDD4-A02247B027D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8FBE2C8-5FC1-4799-F158-8481E20AC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7B80ECF-8254-E9AB-E8B0-914478A52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CA178A8-012C-5887-0AAC-BC7C570A4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A8FFB2-DAC4-E35B-B7CF-93553ED3543F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49CB00-3189-E3AC-F82B-70E38B43A8D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6A8839-D496-9D14-54A6-DB7AE436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95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EBB4-94F3-25BD-3243-6AFF8C08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CC149-B9B9-75E3-8864-9A71D549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D299-EA9A-A71A-FDE1-CDB85DCA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11F-A76E-4E13-AB10-76AC00048FA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57704-2492-027B-E617-A56A804C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0ACB0-50B2-6A4D-229F-EC7DFBBB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29D4F-1205-AA37-1C9A-39BC0ECAD2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F4820D-6C54-2E91-0210-035CA087B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34DF210-783D-9E83-A49F-8ABA9D3C53F7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7C9BF7-EFE3-A8C7-7539-202AE15606C4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057984-9DF2-0EFE-CA23-10FE8F99B417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9D617E-874F-5049-0804-546452E76589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FA7A9A7-D1D3-C2E0-5393-79EF7FDB8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5171E803-C2FD-2DFA-354A-D9720D655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77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BDA5C-C0C0-7726-0A6F-31901F9F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59F4-F514-EDAA-CD76-4D8C5F9ED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74828-3A77-4FE6-C2B0-53C6CC03C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0164A-83FB-C299-EC8D-DC1949EC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11F-A76E-4E13-AB10-76AC00048FA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116CC-7B3E-9816-DF82-5CC0546B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14E5-BE68-631D-F5F8-48F58262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37E275-52F6-7641-4933-63AAD88A54FC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DC74593-CFEE-7B66-2FEC-F50DE2BD4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C874E57-BCE3-42A4-1B18-623B72E5B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BCE6E44-130C-A246-E9DE-79E139D20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4712FBE-FEBA-2E14-D137-6D854D48306D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E2B313-69DB-18EE-2153-94CC1BA3C5A9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9DB50-C227-27FB-3AA7-CB7046BB3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7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3793-5548-E8D4-350A-C494A824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36C80-8781-E5AD-BA25-592A51B6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3BDAE-392C-524B-BC28-20D98C59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09D01-8726-6E4C-3E30-B81F073AA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EE2C4-9992-5D98-FEB0-FBB44500C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5305D-B522-AC37-74D2-AB1C913A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11F-A76E-4E13-AB10-76AC00048FA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11AF5-0117-6B38-0DDA-294F500D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E182D-3A6D-35BB-9820-77CED6F8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BA428B-F710-5E03-A71B-CC0B1D832C09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C63E82-2AAD-6CDA-A6B7-B07FBE5A9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948CE38-39FF-A896-58FB-897CF65A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5BA9B13-08CB-D0CA-057D-EBDB91967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DF0883C-5CEB-4FB0-1800-971441E49FA8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44901B-66B7-77FE-980E-4A32547FC2A6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1BC339-6CDE-DDFF-1F92-1DB8802FB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1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64D9-37C3-5CC5-39A4-E56B438C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946A7-7C6B-0610-A025-72878ADA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11F-A76E-4E13-AB10-76AC00048FA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C30B1-3303-8A59-5595-E3BD7E97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3281B-AB20-0149-D051-0F83FCC1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6CB4DA-2BD3-CA7F-262F-D2F39B8A879C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04A39A2-4F08-849B-772F-FA8470709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DCBE62A-D45B-70F3-DCFF-7E544DCC4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6382D69-A884-F89E-65C1-648D4397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39A0247-0C66-5941-F134-44A42E23F83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762D79-79D9-A0E6-6557-157632C99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7BA45D7-270B-7254-F302-F7C5A3EA21F6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4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EDDCE-FE53-FB6D-241A-EA098658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6/7/2023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C5742-6D6C-095D-8EA1-B851DCCD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C1916-C99B-579A-CF72-F2154640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58119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BC98-E12C-542A-1FAA-346F297C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93B3-DC5A-6904-7297-B4C1D354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3B495-6A15-CF58-0E1F-346E52BC9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AD655-3034-E656-DE39-6A0B67F2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11F-A76E-4E13-AB10-76AC00048FA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0ACEF-5A8F-3E7B-77B5-A7E84CD7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8F662-0761-5F13-BFA2-6E76CA00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4E5B23-A694-2357-0D1B-267475D2F8A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8E61BB0-8090-C429-6C1C-3667EB00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000DBA9-EB6C-18DF-4F1B-689084D1B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CC6A584-ACBC-C7A8-EE5F-8EFACFEA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2FC6B-0A5F-6569-C7AF-99AC1C3C0BF0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AE207C-FE71-2A81-B21E-1053C14B3EC8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59D9D5-3C1F-4EFC-FC48-207A94090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7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97EA-6E98-1657-FC82-547A18E6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1C8FA-62A4-FA07-4C88-77840ABD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20023-D39D-F33A-B53F-DF03C2D3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F8C86-572F-7947-BEF0-CF019A04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211F-A76E-4E13-AB10-76AC00048FA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36CEB-481F-E5EF-124A-EC362D3C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55A32-E425-C531-EF9D-799694E8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9D67-9243-4837-BEE8-3192860FF1A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7AC83D-05A7-CE56-DDAB-4E881374CA0D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6109925-CB07-A3B3-9898-57DF2A207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F4C58EC-2878-C4DD-8F2E-134F5F786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892B2-E231-F9EC-7F85-7A8B3E08A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8FB73-D0DF-FCFB-583E-F61BCB79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89850-7D71-786D-77E7-352837428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99396-423D-B101-3645-09533DA8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6/7/2023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C2CDA-5D60-01AB-B2AF-3EA64F638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F107B-FFD4-75EE-F373-66EDB4719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086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3" r:id="rId13"/>
    <p:sldLayoutId id="2147483654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089" y="591010"/>
            <a:ext cx="6221093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Community Needs Assessment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FAA9D-EAE1-0DCC-B4F5-90C5B11E6B06}"/>
              </a:ext>
            </a:extLst>
          </p:cNvPr>
          <p:cNvSpPr txBox="1"/>
          <p:nvPr/>
        </p:nvSpPr>
        <p:spPr>
          <a:xfrm>
            <a:off x="7298108" y="4642009"/>
            <a:ext cx="3595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Disclaimer: There is known sampling bias within this data due to the nature of how the survey was distributed (online via Survey Monkey). Please keep that in mind when reviewing.</a:t>
            </a:r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724F1-43C5-D198-7E7A-1F4BEB7E9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153" y="774268"/>
            <a:ext cx="7053647" cy="55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2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8E69D-72C7-DE7E-2910-4B32EFAC7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190625"/>
            <a:ext cx="75057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5B6CDC-8807-089B-845B-E05A401A4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763" y="752475"/>
            <a:ext cx="7620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3614D-DA75-6B19-EAF9-E071A154D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9" y="547687"/>
            <a:ext cx="76866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EC71654-96A5-4280-94F3-931C61A9F92C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14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F9F1A-43FD-0A18-38DC-7CD891C62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638" y="184727"/>
            <a:ext cx="7370183" cy="64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7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CA13A-15AD-A39F-813D-65B98A967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972" y="1130300"/>
            <a:ext cx="7524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6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F5A93C-6972-A085-741D-C3B571B31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46" y="1428750"/>
            <a:ext cx="7010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5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FAD92-E7A6-004F-43F1-DAF081CF4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56" y="353333"/>
            <a:ext cx="6615888" cy="61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5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405745" y="1108364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How would you describe your community to someone who was considering moving there?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F015C-5B94-5C0D-D8F7-86CB332A4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85" y="1831251"/>
            <a:ext cx="7182811" cy="44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7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94151-E1D2-D88E-7906-3A55220FB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11" y="995313"/>
            <a:ext cx="7149766" cy="48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3AD57-08FF-74C8-C36E-844EBAFE7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237" y="311511"/>
            <a:ext cx="6587836" cy="60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A0ADD-FE8E-9B01-52DC-25B7A9538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704" y="1599949"/>
            <a:ext cx="7438173" cy="43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5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64224-9BEB-01E4-7AC7-9ABF1FBA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860" y="440022"/>
            <a:ext cx="6657800" cy="59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99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436188" y="2047931"/>
            <a:ext cx="721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rank the following services and supports from the most needed (#1) to least needed in your community.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Services that improve public safety and reduce crime.</a:t>
            </a:r>
          </a:p>
          <a:p>
            <a:pPr marL="342900" indent="-342900">
              <a:buAutoNum type="arabicPeriod"/>
            </a:pPr>
            <a:r>
              <a:rPr lang="en-US" dirty="0"/>
              <a:t>Safe havens and shelters for those experiencing violence.</a:t>
            </a:r>
          </a:p>
          <a:p>
            <a:pPr marL="342900" indent="-342900">
              <a:buAutoNum type="arabicPeriod"/>
            </a:pPr>
            <a:r>
              <a:rPr lang="en-US" dirty="0"/>
              <a:t>Programs focused on domestic violence prevention and support.</a:t>
            </a:r>
          </a:p>
          <a:p>
            <a:pPr marL="342900" indent="-342900">
              <a:buAutoNum type="arabicPeriod"/>
            </a:pPr>
            <a:r>
              <a:rPr lang="en-US" dirty="0"/>
              <a:t>Responders and services that help when a natural disaster hits.</a:t>
            </a:r>
          </a:p>
        </p:txBody>
      </p:sp>
    </p:spTree>
    <p:extLst>
      <p:ext uri="{BB962C8B-B14F-4D97-AF65-F5344CB8AC3E}">
        <p14:creationId xmlns:p14="http://schemas.microsoft.com/office/powerpoint/2010/main" val="373342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405745" y="1108364"/>
            <a:ext cx="7213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rank the following education services and programs from the most needed (#1) to least needed in your community.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Daycare</a:t>
            </a:r>
          </a:p>
          <a:p>
            <a:pPr marL="342900" indent="-342900">
              <a:buAutoNum type="arabicPeriod"/>
            </a:pPr>
            <a:r>
              <a:rPr lang="en-US" dirty="0"/>
              <a:t>Life skills programs for teens and adults</a:t>
            </a:r>
          </a:p>
          <a:p>
            <a:pPr marL="342900" indent="-342900">
              <a:buAutoNum type="arabicPeriod"/>
            </a:pPr>
            <a:r>
              <a:rPr lang="en-US" dirty="0"/>
              <a:t>K-12 Education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After-School and Enrichment Programs</a:t>
            </a:r>
          </a:p>
          <a:p>
            <a:pPr marL="342900" indent="-342900">
              <a:buAutoNum type="arabicPeriod"/>
            </a:pPr>
            <a:r>
              <a:rPr lang="en-US" dirty="0"/>
              <a:t>Early Childhood Education (Pre-K)</a:t>
            </a:r>
          </a:p>
          <a:p>
            <a:pPr marL="342900" indent="-342900">
              <a:buAutoNum type="arabicPeriod"/>
            </a:pPr>
            <a:r>
              <a:rPr lang="en-US" dirty="0"/>
              <a:t>Programs for Adults who want to Finish High School</a:t>
            </a:r>
          </a:p>
          <a:p>
            <a:pPr marL="342900" indent="-342900">
              <a:buAutoNum type="arabicPeriod"/>
            </a:pPr>
            <a:r>
              <a:rPr lang="en-US" dirty="0"/>
              <a:t>Adoption &amp; Foster Care</a:t>
            </a:r>
          </a:p>
          <a:p>
            <a:pPr marL="342900" indent="-342900">
              <a:buAutoNum type="arabicPeriod"/>
            </a:pPr>
            <a:r>
              <a:rPr lang="en-US" dirty="0"/>
              <a:t>Tutoring and Testing Help</a:t>
            </a:r>
          </a:p>
          <a:p>
            <a:pPr marL="342900" indent="-342900">
              <a:buAutoNum type="arabicPeriod"/>
            </a:pPr>
            <a:r>
              <a:rPr lang="en-US" dirty="0"/>
              <a:t>Education Opportunities for Adults who have already Graduated from High School</a:t>
            </a:r>
          </a:p>
        </p:txBody>
      </p:sp>
    </p:spTree>
    <p:extLst>
      <p:ext uri="{BB962C8B-B14F-4D97-AF65-F5344CB8AC3E}">
        <p14:creationId xmlns:p14="http://schemas.microsoft.com/office/powerpoint/2010/main" val="1972574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405745" y="1108364"/>
            <a:ext cx="721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rank the following health-related services and programs from the most needed (#1) to least needed in your community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Counseling services that help support community members' mental health</a:t>
            </a:r>
          </a:p>
          <a:p>
            <a:pPr marL="342900" indent="-342900">
              <a:buAutoNum type="arabicPeriod"/>
            </a:pPr>
            <a:r>
              <a:rPr lang="en-US" dirty="0"/>
              <a:t>Programs and services for community members seeking treatment for/recovery from addiction and drug abuse</a:t>
            </a:r>
          </a:p>
          <a:p>
            <a:pPr marL="342900" indent="-342900">
              <a:buAutoNum type="arabicPeriod"/>
            </a:pPr>
            <a:r>
              <a:rPr lang="en-US" dirty="0"/>
              <a:t>Resources that help community members maintain and improve their physical health</a:t>
            </a:r>
          </a:p>
          <a:p>
            <a:pPr marL="342900" indent="-342900">
              <a:buAutoNum type="arabicPeriod"/>
            </a:pPr>
            <a:r>
              <a:rPr lang="en-US" dirty="0"/>
              <a:t>Healthcare providers, facilities, and clinics </a:t>
            </a:r>
          </a:p>
          <a:p>
            <a:pPr marL="342900" indent="-342900">
              <a:buAutoNum type="arabicPeriod"/>
            </a:pPr>
            <a:r>
              <a:rPr lang="en-US" dirty="0"/>
              <a:t>Resources for people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340751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405745" y="1108364"/>
            <a:ext cx="721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rank the following resources from the most needed (#1) to least needed in your community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Affordable Housing</a:t>
            </a:r>
          </a:p>
          <a:p>
            <a:pPr marL="342900" indent="-342900">
              <a:buAutoNum type="arabicPeriod"/>
            </a:pPr>
            <a:r>
              <a:rPr lang="en-US" dirty="0"/>
              <a:t>Temporary Housing &amp; Shelters</a:t>
            </a:r>
          </a:p>
          <a:p>
            <a:pPr marL="342900" indent="-342900">
              <a:buAutoNum type="arabicPeriod"/>
            </a:pPr>
            <a:r>
              <a:rPr lang="en-US" dirty="0"/>
              <a:t>Healthy Food</a:t>
            </a:r>
          </a:p>
          <a:p>
            <a:pPr marL="342900" indent="-342900">
              <a:buAutoNum type="arabicPeriod"/>
            </a:pPr>
            <a:r>
              <a:rPr lang="en-US" dirty="0"/>
              <a:t>Community-based organization Collaboration</a:t>
            </a:r>
          </a:p>
          <a:p>
            <a:pPr marL="342900" indent="-342900">
              <a:buAutoNum type="arabicPeriod"/>
            </a:pPr>
            <a:r>
              <a:rPr lang="en-US" dirty="0"/>
              <a:t>Crisis Intervention &amp; Prevention Services</a:t>
            </a:r>
          </a:p>
          <a:p>
            <a:pPr marL="342900" indent="-342900">
              <a:buAutoNum type="arabicPeriod"/>
            </a:pPr>
            <a:r>
              <a:rPr lang="en-US" dirty="0"/>
              <a:t>Advocacy and Education on services available</a:t>
            </a:r>
          </a:p>
          <a:p>
            <a:pPr marL="342900" indent="-342900">
              <a:buAutoNum type="arabicPeriod"/>
            </a:pPr>
            <a:r>
              <a:rPr lang="en-US" dirty="0"/>
              <a:t>Clothing</a:t>
            </a:r>
          </a:p>
          <a:p>
            <a:pPr marL="342900" indent="-342900">
              <a:buAutoNum type="arabicPeriod"/>
            </a:pPr>
            <a:r>
              <a:rPr lang="en-US" dirty="0"/>
              <a:t>Individual Volunteer Opportunities</a:t>
            </a:r>
          </a:p>
          <a:p>
            <a:pPr marL="342900" indent="-342900">
              <a:buAutoNum type="arabicPeriod"/>
            </a:pPr>
            <a:r>
              <a:rPr lang="en-US" dirty="0"/>
              <a:t>Improvements to city – Roads, Parks, Etc.</a:t>
            </a:r>
          </a:p>
          <a:p>
            <a:pPr marL="342900" indent="-342900">
              <a:buAutoNum type="arabicPeriod"/>
            </a:pPr>
            <a:r>
              <a:rPr lang="en-US" dirty="0"/>
              <a:t>Legal Assistance</a:t>
            </a:r>
          </a:p>
          <a:p>
            <a:pPr marL="342900" indent="-342900">
              <a:buAutoNum type="arabicPeriod"/>
            </a:pPr>
            <a:r>
              <a:rPr lang="en-US" dirty="0"/>
              <a:t>Social Services for Seniors</a:t>
            </a:r>
          </a:p>
          <a:p>
            <a:pPr marL="342900" indent="-342900">
              <a:buAutoNum type="arabicPeriod"/>
            </a:pPr>
            <a:r>
              <a:rPr lang="en-US" dirty="0"/>
              <a:t>Transportation Options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68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405745" y="1108364"/>
            <a:ext cx="721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333E48"/>
                </a:solidFill>
                <a:latin typeface="National2"/>
              </a:rPr>
              <a:t>P</a:t>
            </a:r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lease describe the biggest issue you feel your community is facing.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D1C3E-1C43-700E-D91D-B9A280D5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859" y="1746870"/>
            <a:ext cx="6662103" cy="40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4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405745" y="1108364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333E48"/>
                </a:solidFill>
                <a:latin typeface="National2"/>
              </a:rPr>
              <a:t>What do you believe needs to change today for everyone in your community to thrive?</a:t>
            </a:r>
            <a:endParaRPr lang="en-US" b="0" i="0" dirty="0">
              <a:solidFill>
                <a:srgbClr val="333E48"/>
              </a:solidFill>
              <a:effectLst/>
              <a:latin typeface="National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7B883-DE05-F2BC-A0FD-260A10B03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11" y="2005574"/>
            <a:ext cx="7139678" cy="44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907B9-0E7E-9921-5DED-BE20CDDAA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929" y="748921"/>
            <a:ext cx="7404793" cy="57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1DCD5-EE84-0E3D-CAC3-E8CE72BDE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389" y="245546"/>
            <a:ext cx="7051242" cy="63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4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405745" y="1108364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Imagine 25 years from now. Share one (1) word that represents your hopes for what your family will be then.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6AE97-1C57-8166-6E92-F901649C4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79" y="1869521"/>
            <a:ext cx="7410802" cy="39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9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72C6B-B689-1077-88CF-7E0D4B3A0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708" y="256619"/>
            <a:ext cx="7021967" cy="63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3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C60E1-FB10-C060-FDEC-D9BF7112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235" y="145209"/>
            <a:ext cx="6924675" cy="323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16A963-4CBF-09D3-6D7E-868659B6C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668" y="507817"/>
            <a:ext cx="5827081" cy="62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9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85811-FAC0-62B4-4068-C3318AA15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90" y="373310"/>
            <a:ext cx="6676019" cy="611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65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C9EC4-0746-3CD3-42BB-4857FAFB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859" y="386324"/>
            <a:ext cx="6939136" cy="55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39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4E71F-1D2A-9E15-6351-B3137C39E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830" y="224860"/>
            <a:ext cx="6462865" cy="64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5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405745" y="1108364"/>
            <a:ext cx="721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What about your community?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45FDFA-0A87-804F-A10C-30557831F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399" y="1656689"/>
            <a:ext cx="6842412" cy="39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405745" y="1108364"/>
            <a:ext cx="721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Our region?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9B4A8-1E5F-6CAC-C8D7-E2AA48A0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268" y="1599426"/>
            <a:ext cx="6897532" cy="41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0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4D444-34D8-D433-3865-9318BD1E9505}"/>
              </a:ext>
            </a:extLst>
          </p:cNvPr>
          <p:cNvSpPr txBox="1"/>
          <p:nvPr/>
        </p:nvSpPr>
        <p:spPr>
          <a:xfrm>
            <a:off x="4339518" y="817587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333E48"/>
                </a:solidFill>
                <a:latin typeface="National2"/>
              </a:rPr>
              <a:t>What, if anything, do you worry about the most for you or your family/household?</a:t>
            </a:r>
            <a:endParaRPr lang="en-US" b="0" i="0" dirty="0">
              <a:solidFill>
                <a:srgbClr val="333E48"/>
              </a:solidFill>
              <a:effectLst/>
              <a:latin typeface="National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0183D-F7B6-3D6B-DFDE-1E030B36E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815" y="1565275"/>
            <a:ext cx="79819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2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52AF1-F58C-3B3E-10C1-33598AD61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611" y="1366428"/>
            <a:ext cx="7752359" cy="45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40036-8F82-5461-9C48-E971705C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90" y="401597"/>
            <a:ext cx="5947422" cy="60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255095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F215B-607F-92FF-2B43-ECF52F52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859" y="1208856"/>
            <a:ext cx="7378016" cy="45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4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1af3243-3dd4-4a8d-8c0d-dd76da1f02a5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3538</TotalTime>
  <Words>492</Words>
  <Application>Microsoft Office PowerPoint</Application>
  <PresentationFormat>Widescreen</PresentationFormat>
  <Paragraphs>115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National2</vt:lpstr>
      <vt:lpstr>Office Theme</vt:lpstr>
      <vt:lpstr>Community Needs Assessment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Survey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9, 2022</dc:title>
  <dc:creator>Burl united way</dc:creator>
  <cp:lastModifiedBy>Burl united way</cp:lastModifiedBy>
  <cp:revision>13</cp:revision>
  <cp:lastPrinted>2023-03-22T16:39:48Z</cp:lastPrinted>
  <dcterms:created xsi:type="dcterms:W3CDTF">2022-12-06T22:27:56Z</dcterms:created>
  <dcterms:modified xsi:type="dcterms:W3CDTF">2023-06-07T15:26:08Z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